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1" r:id="rId4"/>
    <p:sldId id="263" r:id="rId5"/>
    <p:sldId id="267" r:id="rId6"/>
    <p:sldId id="264" r:id="rId7"/>
    <p:sldId id="265" r:id="rId8"/>
    <p:sldId id="266" r:id="rId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4847" autoAdjust="0"/>
  </p:normalViewPr>
  <p:slideViewPr>
    <p:cSldViewPr snapToGrid="0">
      <p:cViewPr varScale="1">
        <p:scale>
          <a:sx n="129" d="100"/>
          <a:sy n="129" d="100"/>
        </p:scale>
        <p:origin x="496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F9D119-8AFA-434B-A238-A6A442F9D76B}" type="datetime1">
              <a:rPr lang="it-IT" smtClean="0"/>
              <a:t>07/02/24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0F540-0BDB-461F-9E1A-3840417E8510}" type="datetime1">
              <a:rPr lang="it-IT" smtClean="0"/>
              <a:pPr/>
              <a:t>07/02/24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Modifica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A1D7B6F-E65C-42E7-86A5-0A01C6C9522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39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57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886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784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300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20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o grafico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igura a mano libera: Forma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ottotitolo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SCHEMA</a:t>
            </a:r>
          </a:p>
        </p:txBody>
      </p:sp>
      <p:sp>
        <p:nvSpPr>
          <p:cNvPr id="42" name="Segnaposto immagine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Presentazione</a:t>
            </a:r>
            <a:br>
              <a:rPr lang="it-IT" noProof="0"/>
            </a:br>
            <a:r>
              <a:rPr lang="it-IT" noProof="0"/>
              <a:t>Titolo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MESE</a:t>
            </a:r>
            <a:br>
              <a:rPr lang="it-IT" noProof="0"/>
            </a:br>
            <a:r>
              <a:rPr lang="it-IT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 ringrazi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Elemento grafico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igura a mano libera: Forma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14" name="Figura a mano libera: Forma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0" name="Figura a mano libera: Forma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2" name="Figura a mano libera: Forma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9" name="Figura a mano libera: Forma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Figura a mano libera: Forma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5" name="Figura a mano libera: Forma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Grazie!</a:t>
            </a:r>
          </a:p>
        </p:txBody>
      </p:sp>
      <p:grpSp>
        <p:nvGrpSpPr>
          <p:cNvPr id="23" name="Elemento grafico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0" name="Segnaposto immagine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5" name="Segnaposto testo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o grafico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igura a mano libera: Forma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0" name="Figura a mano libera: Forma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7" name="Figura a mano libera: Forma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9" name="Figura a mano libera: Forma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1" name="Figura a mano libera: Forma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Presentazione</a:t>
            </a:r>
            <a:br>
              <a:rPr lang="it-IT" noProof="0"/>
            </a:br>
            <a:r>
              <a:rPr lang="it-IT" noProof="0"/>
              <a:t>Titolo</a:t>
            </a:r>
          </a:p>
        </p:txBody>
      </p:sp>
      <p:sp>
        <p:nvSpPr>
          <p:cNvPr id="23" name="Sottotitolo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divisore</a:t>
            </a:r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1" name="Segnaposto testo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22" name="Segnaposto contenuto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18" name="Segnaposto contenuto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18" name="Segnaposto contenuto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19" name="Segnaposto testo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20" name="Segnaposto contenuto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Segnaposto contenuto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19" name="Segnaposto testo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7" name="Segnaposto immagine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8" name="Segnaposto testo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4441" y="2373246"/>
            <a:ext cx="9303119" cy="211150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della 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5" name="Elemento gra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Segnaposto immagine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Elemento gra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divisore</a:t>
            </a:r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a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igura a mano libera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3" name="Figura a mano libera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grpSp>
        <p:nvGrpSpPr>
          <p:cNvPr id="26" name="Elemento gra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igura a mano libera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8" name="Figura a mano libera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9" name="Figura a mano libera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30" name="Figura a mano libera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emento grafico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3" name="Segnaposto testo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1</a:t>
            </a:r>
          </a:p>
        </p:txBody>
      </p:sp>
      <p:sp>
        <p:nvSpPr>
          <p:cNvPr id="26" name="Segnaposto testo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3" name="Segnaposto testo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2</a:t>
            </a:r>
          </a:p>
        </p:txBody>
      </p:sp>
      <p:sp>
        <p:nvSpPr>
          <p:cNvPr id="34" name="Segnaposto testo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37" name="Segnaposto testo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3</a:t>
            </a:r>
          </a:p>
        </p:txBody>
      </p:sp>
      <p:sp>
        <p:nvSpPr>
          <p:cNvPr id="38" name="Segnaposto testo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0" name="Segnaposto testo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3" name="Segnaposto testo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5" name="Segnaposto testo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6" name="Segnaposto testo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8" name="Segnaposto testo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49" name="Segnaposto testo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0" name="Segnaposto testo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5" name="Segnaposto immagine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6" name="Segnaposto immagine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7" name="Segnaposto immagine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8" name="Segnaposto immagine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Come usare questo modello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s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Elemento grafico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0" name="Elemento grafico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Elemento grafico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Layout testo 1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grpSp>
        <p:nvGrpSpPr>
          <p:cNvPr id="19" name="Elemento grafico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1" name="Figura a mano libera: Forma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2" name="Figura a mano libera: Forma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4" name="Segnaposto immagine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Elemento grafico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MM.GG.20XX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Elemento grafico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2" name="Elemento grafico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16" name="Titolo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Layout testo 2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18" name="Segnaposto testo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20" name="Segnaposto testo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grpSp>
        <p:nvGrpSpPr>
          <p:cNvPr id="22" name="Elemento grafico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igura a mano libera: Forma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4" name="Figura a mano libera: Forma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5" name="Figura a mano libera: Forma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7" name="Segnaposto immagine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 con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Elemento grafico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Titolo sezione 1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0" name="Elemento grafico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1" name="Elemento grafico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Confronto</a:t>
            </a:r>
          </a:p>
        </p:txBody>
      </p:sp>
      <p:sp>
        <p:nvSpPr>
          <p:cNvPr id="15" name="Segnaposto testo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Titolo sezione 1</a:t>
            </a:r>
          </a:p>
        </p:txBody>
      </p:sp>
      <p:sp>
        <p:nvSpPr>
          <p:cNvPr id="16" name="Segnaposto contenuto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it-IT" noProof="0"/>
              <a:t>Modifica gli stili del testo dello schema
Secondo livello
Terzo livello
Quarto livello
Quinto livello</a:t>
            </a:r>
          </a:p>
        </p:txBody>
      </p:sp>
      <p:sp>
        <p:nvSpPr>
          <p:cNvPr id="17" name="Segnaposto testo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con grafico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23" name="Segnaposto grafico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aggiungere un grafico</a:t>
            </a:r>
          </a:p>
        </p:txBody>
      </p: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a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6" name="Elemento gra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7" name="Elemento gra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Diapositiva con tabella</a:t>
            </a:r>
          </a:p>
        </p:txBody>
      </p:sp>
      <p:sp>
        <p:nvSpPr>
          <p:cNvPr id="10" name="Segnaposto testo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MODIFICARE GLI STILI DEL TESTO DELLO SCHEMA</a:t>
            </a:r>
          </a:p>
        </p:txBody>
      </p:sp>
      <p:sp>
        <p:nvSpPr>
          <p:cNvPr id="15" name="Segnaposto tabella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aggiungere una tabella</a:t>
            </a:r>
          </a:p>
        </p:txBody>
      </p: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Elemento grafico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grpSp>
        <p:nvGrpSpPr>
          <p:cNvPr id="9" name="Elemento grafico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16" name="Segnaposto testo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it-IT" noProof="0"/>
              <a:t>MODIFICARE GLI STILI DEL TESTO DELLO SCHEMA</a:t>
            </a:r>
          </a:p>
        </p:txBody>
      </p:sp>
      <p:sp>
        <p:nvSpPr>
          <p:cNvPr id="20" name="Segnaposto immagine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5" name="Titolo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Immagine grande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Elemento grafico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it-IT" noProof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3" name="Segnaposto elemento multimediale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it-IT" noProof="0"/>
              <a:t>Fare clic sull'icona per aggiungere file multimediali</a:t>
            </a:r>
          </a:p>
        </p:txBody>
      </p:sp>
      <p:sp>
        <p:nvSpPr>
          <p:cNvPr id="17" name="Figura a mano libera: Forma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6" name="Figura a mano libera: Forma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it-IT" noProof="0"/>
              <a:t> </a:t>
            </a:r>
          </a:p>
        </p:txBody>
      </p: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MM.GG.20XX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it-IT" noProof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uolasantamariassunta.i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it-IT" dirty="0"/>
              <a:t>Valutazione nella Scuola Primaria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7764979" y="5113430"/>
            <a:ext cx="4550446" cy="858767"/>
          </a:xfrm>
        </p:spPr>
        <p:txBody>
          <a:bodyPr rtlCol="0"/>
          <a:lstStyle/>
          <a:p>
            <a:pPr rtl="0"/>
            <a:r>
              <a:rPr lang="it-IT" dirty="0">
                <a:latin typeface="+mj-lt"/>
              </a:rPr>
              <a:t>Scuola Santa Maria Assunta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it-IT" dirty="0"/>
              <a:t>2023-2024</a:t>
            </a:r>
          </a:p>
        </p:txBody>
      </p:sp>
      <p:pic>
        <p:nvPicPr>
          <p:cNvPr id="9" name="Segnaposto immagine 8" descr="Bambini a un tavolo che guardano un blocco appunti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111827"/>
            <a:ext cx="6255237" cy="5317857"/>
          </a:xfr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3B78CFB4-B229-4B49-80F8-D6680DA518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1732" y="6188108"/>
            <a:ext cx="2331572" cy="66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-16948" y="945970"/>
            <a:ext cx="4799050" cy="734415"/>
          </a:xfrm>
        </p:spPr>
        <p:txBody>
          <a:bodyPr rtlCol="0">
            <a:normAutofit/>
          </a:bodyPr>
          <a:lstStyle/>
          <a:p>
            <a:pPr rtl="0"/>
            <a:r>
              <a:rPr lang="it-IT" sz="3300" dirty="0"/>
              <a:t>Indicazioni ministeriali</a:t>
            </a:r>
          </a:p>
        </p:txBody>
      </p:sp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29" y="2442380"/>
            <a:ext cx="4059311" cy="804672"/>
          </a:xfrm>
        </p:spPr>
        <p:txBody>
          <a:bodyPr rtlCol="0"/>
          <a:lstStyle/>
          <a:p>
            <a:r>
              <a:rPr lang="it-IT" dirty="0">
                <a:latin typeface="+mj-lt"/>
              </a:rPr>
              <a:t>Ordinanza ministeriale n.172 del 4 dicembre 2020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0390" y="3546820"/>
            <a:ext cx="3913188" cy="2764129"/>
          </a:xfrm>
        </p:spPr>
        <p:txBody>
          <a:bodyPr rtlCol="0">
            <a:normAutofit/>
          </a:bodyPr>
          <a:lstStyle/>
          <a:p>
            <a:r>
              <a:rPr lang="it-IT" dirty="0">
                <a:solidFill>
                  <a:schemeClr val="bg2"/>
                </a:solidFill>
                <a:latin typeface="+mj-lt"/>
              </a:rPr>
              <a:t>Ha richiesto una revisione completa della modalità in cui vengono valutati gli apprendimenti degli alunni della scuola primaria.</a:t>
            </a:r>
          </a:p>
          <a:p>
            <a:pPr marL="0" indent="0">
              <a:buNone/>
            </a:pPr>
            <a:r>
              <a:rPr lang="it-IT" dirty="0">
                <a:solidFill>
                  <a:schemeClr val="bg2"/>
                </a:solidFill>
              </a:rPr>
              <a:t> </a:t>
            </a:r>
          </a:p>
          <a:p>
            <a:r>
              <a:rPr lang="it-IT" b="1" dirty="0">
                <a:solidFill>
                  <a:schemeClr val="bg2"/>
                </a:solidFill>
                <a:latin typeface="+mj-lt"/>
              </a:rPr>
              <a:t>Da allora non possono più essere utilizzati i voti numerici </a:t>
            </a:r>
            <a:r>
              <a:rPr lang="it-IT" dirty="0">
                <a:solidFill>
                  <a:schemeClr val="bg2"/>
                </a:solidFill>
                <a:latin typeface="+mj-lt"/>
              </a:rPr>
              <a:t>che sono stati sostituiti con quattro giudizi descrittivi dei livelli di apprendimento decisi dal Ministero</a:t>
            </a:r>
            <a:r>
              <a:rPr lang="it-IT" dirty="0">
                <a:latin typeface="+mj-lt"/>
              </a:rPr>
              <a:t>. </a:t>
            </a:r>
          </a:p>
          <a:p>
            <a:pPr rtl="0"/>
            <a:endParaRPr lang="it-IT" dirty="0"/>
          </a:p>
        </p:txBody>
      </p:sp>
      <p:pic>
        <p:nvPicPr>
          <p:cNvPr id="17" name="Segnaposto immagine 16" descr="Ragazzo che legge un libro">
            <a:extLst>
              <a:ext uri="{FF2B5EF4-FFF2-40B4-BE49-F238E27FC236}">
                <a16:creationId xmlns:a16="http://schemas.microsoft.com/office/drawing/2014/main" id="{C8B885F2-2AC2-46A9-9D9B-71123D1A1F6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720000">
            <a:off x="6384187" y="209524"/>
            <a:ext cx="4647699" cy="5472101"/>
          </a:xfrm>
        </p:spPr>
      </p:pic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6FC602-D83F-41B2-AE0B-E9BF4B9D7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6310949"/>
            <a:ext cx="2639323" cy="213420"/>
          </a:xfrm>
        </p:spPr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smtClean="0"/>
              <a:pPr rtl="0"/>
              <a:t>2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82E2FC9-79CD-DE4A-A2E0-124E65CD09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148" y="5821999"/>
            <a:ext cx="3403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41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2D9D162-C3F3-4DA6-ACF1-E33B8953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37870" y="826230"/>
            <a:ext cx="3960711" cy="1061509"/>
          </a:xfrm>
        </p:spPr>
        <p:txBody>
          <a:bodyPr rtlCol="0">
            <a:normAutofit/>
          </a:bodyPr>
          <a:lstStyle/>
          <a:p>
            <a:pPr rtl="0"/>
            <a:r>
              <a:rPr lang="it-IT" dirty="0"/>
              <a:t>Livelli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7F58CBE-13EA-4F05-A482-DB6F4B95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030" y="2597426"/>
            <a:ext cx="3328024" cy="2417934"/>
          </a:xfrm>
        </p:spPr>
        <p:txBody>
          <a:bodyPr tIns="180000" bIns="108000" rtlCol="0">
            <a:normAutofit fontScale="62500" lnSpcReduction="20000"/>
          </a:bodyPr>
          <a:lstStyle/>
          <a:p>
            <a:pPr algn="ctr"/>
            <a:endParaRPr lang="it-IT" sz="2600" dirty="0">
              <a:latin typeface="+mj-lt"/>
            </a:endParaRPr>
          </a:p>
          <a:p>
            <a:pPr algn="ctr"/>
            <a:r>
              <a:rPr lang="it-IT" sz="3500" dirty="0">
                <a:latin typeface="+mj-lt"/>
              </a:rPr>
              <a:t>Questi livelli di apprendimento si riferiscono agli obiettivi specifici di ogni docente per la sua materia nella classe. </a:t>
            </a:r>
          </a:p>
          <a:p>
            <a:pPr rtl="0"/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E4DFBAD-6226-4D42-9E5F-E317F2B6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765357"/>
            <a:ext cx="2639323" cy="726060"/>
          </a:xfrm>
        </p:spPr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B207A22-C237-4907-825A-3E28A7AE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smtClean="0"/>
              <a:t>3</a:t>
            </a:fld>
            <a:endParaRPr lang="it-IT"/>
          </a:p>
        </p:txBody>
      </p:sp>
      <p:graphicFrame>
        <p:nvGraphicFramePr>
          <p:cNvPr id="9" name="Segnaposto tabella 8">
            <a:extLst>
              <a:ext uri="{FF2B5EF4-FFF2-40B4-BE49-F238E27FC236}">
                <a16:creationId xmlns:a16="http://schemas.microsoft.com/office/drawing/2014/main" id="{48CAC806-7218-694C-B5FD-58C96879AAEE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915931841"/>
              </p:ext>
            </p:extLst>
          </p:nvPr>
        </p:nvGraphicFramePr>
        <p:xfrm>
          <a:off x="4843211" y="1152939"/>
          <a:ext cx="6778945" cy="4249248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6778945">
                  <a:extLst>
                    <a:ext uri="{9D8B030D-6E8A-4147-A177-3AD203B41FA5}">
                      <a16:colId xmlns:a16="http://schemas.microsoft.com/office/drawing/2014/main" val="1063689010"/>
                    </a:ext>
                  </a:extLst>
                </a:gridCol>
              </a:tblGrid>
              <a:tr h="1142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•</a:t>
                      </a:r>
                      <a:r>
                        <a:rPr lang="it-IT" sz="1800" u="sng" dirty="0">
                          <a:effectLst/>
                        </a:rPr>
                        <a:t> </a:t>
                      </a:r>
                      <a:r>
                        <a:rPr lang="it-IT" sz="1800" b="1" u="sng" dirty="0">
                          <a:effectLst/>
                        </a:rPr>
                        <a:t>Avanzato</a:t>
                      </a:r>
                      <a:r>
                        <a:rPr lang="it-IT" sz="1800" b="1" dirty="0">
                          <a:effectLst/>
                        </a:rPr>
                        <a:t>: </a:t>
                      </a:r>
                      <a:r>
                        <a:rPr lang="it-IT" sz="1800" dirty="0">
                          <a:effectLst/>
                        </a:rPr>
                        <a:t>l’alunno porta a termine compiti in situazioni note e non note, mobilitando una varietà di risorse sia fornite dal docente, sia reperite altrove, in modo autonomo e con continuità.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6087688"/>
                  </a:ext>
                </a:extLst>
              </a:tr>
              <a:tr h="1142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• </a:t>
                      </a:r>
                      <a:r>
                        <a:rPr lang="it-IT" sz="1800" u="sng" dirty="0">
                          <a:effectLst/>
                        </a:rPr>
                        <a:t>I</a:t>
                      </a:r>
                      <a:r>
                        <a:rPr lang="it-IT" sz="1800" b="1" u="sng" dirty="0">
                          <a:effectLst/>
                        </a:rPr>
                        <a:t>ntermedio</a:t>
                      </a:r>
                      <a:r>
                        <a:rPr lang="it-IT" sz="1800" dirty="0">
                          <a:effectLst/>
                        </a:rPr>
                        <a:t>: l’alunno porta a termine compiti in situazioni note in modo autonomo e continuo; risolve compiti in situazioni non note, utilizzando le risorse fornite dal docente o reperite altrove, anche se in modo discontinuo e non del tutto autonomo.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6899148"/>
                  </a:ext>
                </a:extLst>
              </a:tr>
              <a:tr h="1142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•</a:t>
                      </a:r>
                      <a:r>
                        <a:rPr lang="it-IT" sz="1800" b="1" dirty="0">
                          <a:effectLst/>
                        </a:rPr>
                        <a:t> </a:t>
                      </a:r>
                      <a:r>
                        <a:rPr lang="it-IT" sz="1800" b="1" u="sng" dirty="0">
                          <a:effectLst/>
                        </a:rPr>
                        <a:t>Base</a:t>
                      </a:r>
                      <a:r>
                        <a:rPr lang="it-IT" sz="1800" b="1" dirty="0">
                          <a:effectLst/>
                        </a:rPr>
                        <a:t>: </a:t>
                      </a:r>
                      <a:r>
                        <a:rPr lang="it-IT" sz="1800" dirty="0">
                          <a:effectLst/>
                        </a:rPr>
                        <a:t>l’alunno porta a termine compiti solo in situazioni note e utilizzando le risorse fornite dal docente, sia in modo autonomo ma discontinuo, sia in modo non autonomo, ma con continuità.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5360702"/>
                  </a:ext>
                </a:extLst>
              </a:tr>
              <a:tr h="761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•</a:t>
                      </a:r>
                      <a:r>
                        <a:rPr lang="it-IT" sz="1800" u="sng" dirty="0">
                          <a:effectLst/>
                        </a:rPr>
                        <a:t> </a:t>
                      </a:r>
                      <a:r>
                        <a:rPr lang="it-IT" sz="1800" b="1" u="sng" dirty="0">
                          <a:effectLst/>
                        </a:rPr>
                        <a:t>In via di prima acquisizione</a:t>
                      </a:r>
                      <a:r>
                        <a:rPr lang="it-IT" sz="1800" dirty="0">
                          <a:effectLst/>
                        </a:rPr>
                        <a:t>: l’alunno porta a termine compiti solo in situazioni note e unicamente con il supporto del docente e di risorse fornite appositamente.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521519"/>
                  </a:ext>
                </a:extLst>
              </a:tr>
            </a:tbl>
          </a:graphicData>
        </a:graphic>
      </p:graphicFrame>
      <p:pic>
        <p:nvPicPr>
          <p:cNvPr id="11" name="Immagine 10">
            <a:extLst>
              <a:ext uri="{FF2B5EF4-FFF2-40B4-BE49-F238E27FC236}">
                <a16:creationId xmlns:a16="http://schemas.microsoft.com/office/drawing/2014/main" id="{CED2795A-CD96-504F-A59B-5EF59841F2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861" y="5712349"/>
            <a:ext cx="3403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44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98" y="107810"/>
            <a:ext cx="4803650" cy="832104"/>
          </a:xfrm>
        </p:spPr>
        <p:txBody>
          <a:bodyPr rtlCol="0">
            <a:normAutofit/>
          </a:bodyPr>
          <a:lstStyle/>
          <a:p>
            <a:pPr rtl="0"/>
            <a:r>
              <a:rPr lang="it-IT" dirty="0">
                <a:latin typeface="+mj-lt"/>
              </a:rPr>
              <a:t>Consultare il sito - menu Valutazione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773595"/>
            <a:ext cx="2639323" cy="709584"/>
          </a:xfrm>
        </p:spPr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smtClean="0"/>
              <a:t>4</a:t>
            </a:fld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87B73FA9-AE04-BB4C-9D00-BDE105F16E94}"/>
              </a:ext>
            </a:extLst>
          </p:cNvPr>
          <p:cNvSpPr/>
          <p:nvPr/>
        </p:nvSpPr>
        <p:spPr>
          <a:xfrm>
            <a:off x="2230886" y="2180498"/>
            <a:ext cx="83886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j-lt"/>
                <a:ea typeface="Arial" panose="020B0604020202020204" pitchFamily="34" charset="0"/>
              </a:rPr>
              <a:t>Potete consultare gli obiettivi specifici per ogni classe sul nostro sito nel menù a tendina Valutazione sulla pagina Home: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j-lt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j-lt"/>
                <a:ea typeface="Arial" panose="020B0604020202020204" pitchFamily="34" charset="0"/>
              </a:rPr>
              <a:t> </a:t>
            </a:r>
            <a:r>
              <a:rPr lang="it-IT" sz="2800" dirty="0">
                <a:solidFill>
                  <a:srgbClr val="1155CC"/>
                </a:solidFill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https://www.scuolasantamariassunta.it/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F58B179-8A10-4941-87CD-6E6039DF0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3070" y="5505279"/>
            <a:ext cx="3403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5EA693B-2E21-3D4B-B96A-CD9E97351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4C60028-574C-B448-81B9-69CEB758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it-IT" noProof="0" smtClean="0"/>
              <a:t>5</a:t>
            </a:fld>
            <a:endParaRPr lang="it-IT" noProof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CDE64A6C-A477-BB47-8054-DBBF81014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Educazione civica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293149-BB82-A74A-9493-ED662D2066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+mj-lt"/>
              </a:rPr>
              <a:t>Materia trasversale</a:t>
            </a:r>
          </a:p>
        </p:txBody>
      </p:sp>
      <p:graphicFrame>
        <p:nvGraphicFramePr>
          <p:cNvPr id="9" name="Segnaposto tabella 8">
            <a:extLst>
              <a:ext uri="{FF2B5EF4-FFF2-40B4-BE49-F238E27FC236}">
                <a16:creationId xmlns:a16="http://schemas.microsoft.com/office/drawing/2014/main" id="{FEC840C6-69C8-2B41-8A99-783DB7942268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96591152"/>
              </p:ext>
            </p:extLst>
          </p:nvPr>
        </p:nvGraphicFramePr>
        <p:xfrm>
          <a:off x="5186362" y="1914524"/>
          <a:ext cx="5976937" cy="244316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5976937">
                  <a:extLst>
                    <a:ext uri="{9D8B030D-6E8A-4147-A177-3AD203B41FA5}">
                      <a16:colId xmlns:a16="http://schemas.microsoft.com/office/drawing/2014/main" val="3942204390"/>
                    </a:ext>
                  </a:extLst>
                </a:gridCol>
              </a:tblGrid>
              <a:tr h="814388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+mj-lt"/>
                        </a:rPr>
                        <a:t>Costituzione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65265"/>
                  </a:ext>
                </a:extLst>
              </a:tr>
              <a:tr h="814388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+mj-lt"/>
                        </a:rPr>
                        <a:t>Sviluppo sostenibile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50516"/>
                  </a:ext>
                </a:extLst>
              </a:tr>
              <a:tr h="814388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+mj-lt"/>
                        </a:rPr>
                        <a:t>Cittadinanza digitale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263585"/>
                  </a:ext>
                </a:extLst>
              </a:tr>
            </a:tbl>
          </a:graphicData>
        </a:graphic>
      </p:graphicFrame>
      <p:pic>
        <p:nvPicPr>
          <p:cNvPr id="8" name="Immagine 7">
            <a:extLst>
              <a:ext uri="{FF2B5EF4-FFF2-40B4-BE49-F238E27FC236}">
                <a16:creationId xmlns:a16="http://schemas.microsoft.com/office/drawing/2014/main" id="{04E1AE96-7CD1-3141-B7BB-02B42104F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813" y="5639436"/>
            <a:ext cx="3403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89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4AA4C6-BA7F-40BC-AD51-EFDDDBEA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it-IT" dirty="0"/>
              <a:t>comportamento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55FC3B-DD33-4B9A-A5EB-A2301786CE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/>
          <a:lstStyle/>
          <a:p>
            <a:pPr algn="ctr" rtl="0"/>
            <a:r>
              <a:rPr lang="it-IT" sz="3200" dirty="0">
                <a:latin typeface="+mj-lt"/>
              </a:rPr>
              <a:t>Giudizi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21B66BD-6433-4042-8E29-DFB6D07E7B2E}"/>
              </a:ext>
            </a:extLst>
          </p:cNvPr>
          <p:cNvSpPr/>
          <p:nvPr/>
        </p:nvSpPr>
        <p:spPr>
          <a:xfrm>
            <a:off x="636104" y="2676939"/>
            <a:ext cx="475753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Eccellente</a:t>
            </a:r>
            <a:endParaRPr lang="it-IT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Responsabile e corretto</a:t>
            </a:r>
            <a:endParaRPr lang="it-IT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Adeguato</a:t>
            </a:r>
            <a:endParaRPr lang="it-IT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Parzialmente adeguato</a:t>
            </a:r>
            <a:endParaRPr lang="it-IT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●"/>
            </a:pPr>
            <a:r>
              <a:rPr lang="it-IT" sz="28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Non adeguato.</a:t>
            </a:r>
            <a:endParaRPr lang="it-IT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2EACFDF6-C0F7-2348-9476-64B05BBF5A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2333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7539" y="364094"/>
            <a:ext cx="4391191" cy="1340731"/>
          </a:xfrm>
        </p:spPr>
        <p:txBody>
          <a:bodyPr rtlCol="0" anchor="t">
            <a:normAutofit/>
          </a:bodyPr>
          <a:lstStyle/>
          <a:p>
            <a:pPr algn="ctr" rtl="0"/>
            <a:r>
              <a:rPr lang="it-IT" sz="5400" dirty="0"/>
              <a:t>IRC</a:t>
            </a:r>
            <a:br>
              <a:rPr lang="it-IT" sz="5400" dirty="0"/>
            </a:br>
            <a:r>
              <a:rPr lang="it-IT" sz="2700" dirty="0"/>
              <a:t>giudizi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AE495B20-FF2C-4679-89D6-BE7A90DA9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44441" y="1616765"/>
            <a:ext cx="9303119" cy="3101009"/>
          </a:xfrm>
        </p:spPr>
        <p:txBody>
          <a:bodyPr rtlCol="0">
            <a:normAutofit/>
          </a:bodyPr>
          <a:lstStyle/>
          <a:p>
            <a:pPr rtl="0"/>
            <a:r>
              <a:rPr lang="it-IT" sz="2800" b="1" dirty="0">
                <a:solidFill>
                  <a:schemeClr val="accent2"/>
                </a:solidFill>
                <a:latin typeface="+mj-lt"/>
              </a:rPr>
              <a:t>ECCELLENTE</a:t>
            </a:r>
          </a:p>
          <a:p>
            <a:pPr rtl="0"/>
            <a:r>
              <a:rPr lang="it-IT" sz="2800" b="1" dirty="0">
                <a:solidFill>
                  <a:schemeClr val="accent2"/>
                </a:solidFill>
                <a:latin typeface="+mj-lt"/>
              </a:rPr>
              <a:t>OTTIMO</a:t>
            </a:r>
          </a:p>
          <a:p>
            <a:pPr rtl="0"/>
            <a:r>
              <a:rPr lang="it-IT" sz="2800" b="1" dirty="0">
                <a:solidFill>
                  <a:schemeClr val="accent2"/>
                </a:solidFill>
                <a:latin typeface="+mj-lt"/>
              </a:rPr>
              <a:t>DISTINTO</a:t>
            </a:r>
          </a:p>
          <a:p>
            <a:pPr rtl="0"/>
            <a:r>
              <a:rPr lang="it-IT" sz="2800" b="1" dirty="0">
                <a:solidFill>
                  <a:schemeClr val="accent2"/>
                </a:solidFill>
                <a:latin typeface="+mj-lt"/>
              </a:rPr>
              <a:t>BUONO</a:t>
            </a:r>
          </a:p>
          <a:p>
            <a:pPr rtl="0"/>
            <a:r>
              <a:rPr lang="it-IT" sz="2800" b="1" dirty="0">
                <a:solidFill>
                  <a:schemeClr val="accent2"/>
                </a:solidFill>
                <a:latin typeface="+mj-lt"/>
              </a:rPr>
              <a:t>SUFFICIENTE</a:t>
            </a:r>
          </a:p>
          <a:p>
            <a:pPr rtl="0"/>
            <a:r>
              <a:rPr lang="it-IT" sz="2800" b="1" dirty="0">
                <a:solidFill>
                  <a:schemeClr val="accent2"/>
                </a:solidFill>
                <a:latin typeface="+mj-lt"/>
              </a:rPr>
              <a:t>NON SUFFICIENTE</a:t>
            </a:r>
          </a:p>
          <a:p>
            <a:pPr rtl="0"/>
            <a:endParaRPr lang="it-IT" sz="2000" u="sng" dirty="0">
              <a:solidFill>
                <a:schemeClr val="accent2"/>
              </a:solidFill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BE29131-0256-478D-B4FF-734E0F94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it-IT" smtClean="0"/>
              <a:t>7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69BA61D-6AE0-4B4E-9F5E-B86932DBC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2165" y="5150486"/>
            <a:ext cx="3403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2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B18DA58-8EAF-BB4C-8938-2771A28EB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it-IT" noProof="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332434F-CE33-2746-BA6C-CA6BA0BA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it-IT" noProof="0" smtClean="0"/>
              <a:t>8</a:t>
            </a:fld>
            <a:endParaRPr lang="it-IT" noProof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4834F491-E488-8B4B-B5D1-89674D269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Dove trovo la scheda?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1A29564-3BEB-3544-AEBA-590FB3374A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accent2"/>
                </a:solidFill>
                <a:latin typeface="+mj-lt"/>
              </a:rPr>
              <a:t>A partire da martedì 20 febbraio potrete visualizzare, scaricare e stampare la scheda dal registro elettronico Nuvola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it-IT" sz="3600" dirty="0">
                <a:solidFill>
                  <a:schemeClr val="accent2"/>
                </a:solidFill>
                <a:latin typeface="+mj-lt"/>
              </a:rPr>
              <a:t>Si trova nel menù Scrutinio</a:t>
            </a:r>
          </a:p>
        </p:txBody>
      </p:sp>
    </p:spTree>
    <p:extLst>
      <p:ext uri="{BB962C8B-B14F-4D97-AF65-F5344CB8AC3E}">
        <p14:creationId xmlns:p14="http://schemas.microsoft.com/office/powerpoint/2010/main" val="2616302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0958882_TF66931380_Win32" id="{1D83F399-C6BA-44CE-BD77-7401EED66D17}" vid="{12CA5B07-5EFF-4A8F-BB25-6A26D21B0D3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di Office</Template>
  <TotalTime>0</TotalTime>
  <Words>348</Words>
  <Application>Microsoft Macintosh PowerPoint</Application>
  <PresentationFormat>Widescreen</PresentationFormat>
  <Paragraphs>53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Franklin Gothic Book</vt:lpstr>
      <vt:lpstr>Tema di Office</vt:lpstr>
      <vt:lpstr>Valutazione nella Scuola Primaria</vt:lpstr>
      <vt:lpstr>Indicazioni ministeriali</vt:lpstr>
      <vt:lpstr>Livelli </vt:lpstr>
      <vt:lpstr>Consultare il sito - menu Valutazione</vt:lpstr>
      <vt:lpstr>Educazione civica</vt:lpstr>
      <vt:lpstr>comportamento</vt:lpstr>
      <vt:lpstr>IRC giudizi</vt:lpstr>
      <vt:lpstr>Dove trovo la scheda?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/>
  <cp:revision>1</cp:revision>
  <dcterms:created xsi:type="dcterms:W3CDTF">2022-02-04T10:54:59Z</dcterms:created>
  <dcterms:modified xsi:type="dcterms:W3CDTF">2024-02-07T15:31:28Z</dcterms:modified>
</cp:coreProperties>
</file>